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9" r:id="rId53"/>
    <p:sldId id="316" r:id="rId54"/>
    <p:sldId id="317" r:id="rId55"/>
    <p:sldId id="310" r:id="rId56"/>
    <p:sldId id="311" r:id="rId57"/>
    <p:sldId id="313" r:id="rId58"/>
    <p:sldId id="314" r:id="rId59"/>
    <p:sldId id="315" r:id="rId6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defRPr/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00045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978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099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411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101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646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3714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974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826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728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142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43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245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7738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173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352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521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838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155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237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938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82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36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806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51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447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324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576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8885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55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7591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412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642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33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9742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2993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681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3980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99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4635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6030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90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9367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592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/>
          </a:p>
        </p:txBody>
      </p:sp>
      <p:sp>
        <p:nvSpPr>
          <p:cNvPr id="507" name="Shape 5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060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7463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7613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4876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141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83335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636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3217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8075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17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41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05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51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5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Calibri"/>
              <a:buNone/>
              <a:defRPr/>
            </a:lvl1pPr>
            <a:lvl2pPr marL="457200" indent="0" rtl="0">
              <a:buFont typeface="Calibri"/>
              <a:buNone/>
              <a:defRPr/>
            </a:lvl2pPr>
            <a:lvl3pPr marL="914400" indent="0" rtl="0">
              <a:buFont typeface="Calibri"/>
              <a:buNone/>
              <a:defRPr/>
            </a:lvl3pPr>
            <a:lvl4pPr marL="1371600" indent="0" rtl="0">
              <a:buFont typeface="Calibri"/>
              <a:buNone/>
              <a:defRPr/>
            </a:lvl4pPr>
            <a:lvl5pPr marL="1828800" indent="0" rtl="0">
              <a:buFont typeface="Calibri"/>
              <a:buNone/>
              <a:defRPr/>
            </a:lvl5pPr>
            <a:lvl6pPr marL="2286000" indent="0" rtl="0">
              <a:buFont typeface="Calibri"/>
              <a:buNone/>
              <a:defRPr/>
            </a:lvl6pPr>
            <a:lvl7pPr marL="2743200" indent="0" rtl="0">
              <a:buFont typeface="Calibri"/>
              <a:buNone/>
              <a:defRPr/>
            </a:lvl7pPr>
            <a:lvl8pPr marL="3200400" indent="0" rtl="0">
              <a:buFont typeface="Calibri"/>
              <a:buNone/>
              <a:defRPr/>
            </a:lvl8pPr>
            <a:lvl9pPr marL="3657600" indent="0" rtl="0"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Calibri"/>
              <a:buNone/>
              <a:defRPr/>
            </a:lvl1pPr>
            <a:lvl2pPr marL="457200" indent="0" rtl="0">
              <a:buFont typeface="Calibri"/>
              <a:buNone/>
              <a:defRPr/>
            </a:lvl2pPr>
            <a:lvl3pPr marL="914400" indent="0" rtl="0">
              <a:buFont typeface="Calibri"/>
              <a:buNone/>
              <a:defRPr/>
            </a:lvl3pPr>
            <a:lvl4pPr marL="1371600" indent="0" rtl="0">
              <a:buFont typeface="Calibri"/>
              <a:buNone/>
              <a:defRPr/>
            </a:lvl4pPr>
            <a:lvl5pPr marL="1828800" indent="0" rtl="0">
              <a:buFont typeface="Calibri"/>
              <a:buNone/>
              <a:defRPr/>
            </a:lvl5pPr>
            <a:lvl6pPr marL="2286000" indent="0" rtl="0">
              <a:buFont typeface="Calibri"/>
              <a:buNone/>
              <a:defRPr/>
            </a:lvl6pPr>
            <a:lvl7pPr marL="2743200" indent="0" rtl="0">
              <a:buFont typeface="Calibri"/>
              <a:buNone/>
              <a:defRPr/>
            </a:lvl7pPr>
            <a:lvl8pPr marL="3200400" indent="0" rtl="0">
              <a:buFont typeface="Calibri"/>
              <a:buNone/>
              <a:defRPr/>
            </a:lvl8pPr>
            <a:lvl9pPr marL="3657600" indent="0" rtl="0"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Calibri"/>
              <a:buNone/>
              <a:defRPr/>
            </a:lvl1pPr>
            <a:lvl2pPr marL="457200" indent="0" rtl="0">
              <a:buFont typeface="Calibri"/>
              <a:buNone/>
              <a:defRPr/>
            </a:lvl2pPr>
            <a:lvl3pPr marL="914400" indent="0" rtl="0">
              <a:buFont typeface="Calibri"/>
              <a:buNone/>
              <a:defRPr/>
            </a:lvl3pPr>
            <a:lvl4pPr marL="1371600" indent="0" rtl="0">
              <a:buFont typeface="Calibri"/>
              <a:buNone/>
              <a:defRPr/>
            </a:lvl4pPr>
            <a:lvl5pPr marL="1828800" indent="0" rtl="0">
              <a:buFont typeface="Calibri"/>
              <a:buNone/>
              <a:defRPr/>
            </a:lvl5pPr>
            <a:lvl6pPr marL="2286000" indent="0" rtl="0">
              <a:buFont typeface="Calibri"/>
              <a:buNone/>
              <a:defRPr/>
            </a:lvl6pPr>
            <a:lvl7pPr marL="2743200" indent="0" rtl="0">
              <a:buFont typeface="Calibri"/>
              <a:buNone/>
              <a:defRPr/>
            </a:lvl7pPr>
            <a:lvl8pPr marL="3200400" indent="0" rtl="0">
              <a:buFont typeface="Calibri"/>
              <a:buNone/>
              <a:defRPr/>
            </a:lvl8pPr>
            <a:lvl9pPr marL="3657600" indent="0" rtl="0"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Calibri"/>
              <a:buNone/>
              <a:defRPr/>
            </a:lvl1pPr>
            <a:lvl2pPr marL="457200" indent="0" rtl="0">
              <a:buFont typeface="Calibri"/>
              <a:buNone/>
              <a:defRPr/>
            </a:lvl2pPr>
            <a:lvl3pPr marL="914400" indent="0" rtl="0">
              <a:buFont typeface="Calibri"/>
              <a:buNone/>
              <a:defRPr/>
            </a:lvl3pPr>
            <a:lvl4pPr marL="1371600" indent="0" rtl="0">
              <a:buFont typeface="Calibri"/>
              <a:buNone/>
              <a:defRPr/>
            </a:lvl4pPr>
            <a:lvl5pPr marL="1828800" indent="0" rtl="0">
              <a:buFont typeface="Calibri"/>
              <a:buNone/>
              <a:defRPr/>
            </a:lvl5pPr>
            <a:lvl6pPr marL="2286000" indent="0" rtl="0">
              <a:buFont typeface="Calibri"/>
              <a:buNone/>
              <a:defRPr/>
            </a:lvl6pPr>
            <a:lvl7pPr marL="2743200" indent="0" rtl="0">
              <a:buFont typeface="Calibri"/>
              <a:buNone/>
              <a:defRPr/>
            </a:lvl7pPr>
            <a:lvl8pPr marL="3200400" indent="0" rtl="0">
              <a:buFont typeface="Calibri"/>
              <a:buNone/>
              <a:defRPr/>
            </a:lvl8pPr>
            <a:lvl9pPr marL="3657600" indent="0" rtl="0"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 amt="11000"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defRPr/>
            </a:lvl2pPr>
            <a:lvl3pPr marL="0" marR="0" indent="0" algn="l" rtl="0">
              <a:defRPr/>
            </a:lvl3pPr>
            <a:lvl4pPr marL="0" marR="0" indent="0" algn="l" rtl="0">
              <a:defRPr/>
            </a:lvl4pPr>
            <a:lvl5pPr marL="0" marR="0" indent="0" algn="l" rtl="0">
              <a:defRPr/>
            </a:lvl5pPr>
            <a:lvl6pPr marL="0" marR="0" indent="0" algn="l" rtl="0">
              <a:defRPr/>
            </a:lvl6pPr>
            <a:lvl7pPr marL="0" marR="0" indent="0" algn="l" rtl="0">
              <a:defRPr/>
            </a:lvl7pPr>
            <a:lvl8pPr marL="0" marR="0" indent="0" algn="l" rtl="0">
              <a:defRPr/>
            </a:lvl8pPr>
            <a:lvl9pPr marL="0" marR="0" indent="0" algn="l" rtl="0"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/>
            </a:lvl1pPr>
            <a:lvl2pPr marL="457200" marR="0" indent="0" algn="l" rtl="0">
              <a:defRPr/>
            </a:lvl2pPr>
            <a:lvl3pPr marL="914400" marR="0" indent="0" algn="l" rtl="0">
              <a:defRPr/>
            </a:lvl3pPr>
            <a:lvl4pPr marL="1371600" marR="0" indent="0" algn="l" rtl="0">
              <a:defRPr/>
            </a:lvl4pPr>
            <a:lvl5pPr marL="1828800" marR="0" indent="0" algn="l" rtl="0">
              <a:defRPr/>
            </a:lvl5pPr>
            <a:lvl6pPr marL="2286000" marR="0" indent="0" algn="l" rtl="0">
              <a:defRPr/>
            </a:lvl6pPr>
            <a:lvl7pPr marL="2743200" marR="0" indent="0" algn="l" rtl="0">
              <a:defRPr/>
            </a:lvl7pPr>
            <a:lvl8pPr marL="3200400" marR="0" indent="0" algn="l" rtl="0">
              <a:defRPr/>
            </a:lvl8pPr>
            <a:lvl9pPr marL="3657600" marR="0" indent="0" algn="l" rtl="0"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gella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ckoverflow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gella.com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ckoverflow.com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3962400" y="5410200"/>
            <a:ext cx="5333999" cy="2031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Chiranthan Mirle	  -	1001011399</a:t>
            </a:r>
          </a:p>
          <a:p>
            <a:pPr marL="0" marR="0" lvl="0" indent="0" algn="l" rtl="0">
              <a:buSzPct val="25000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Abhishek Agarwal	  -	1000987331</a:t>
            </a:r>
          </a:p>
          <a:p>
            <a:pPr marL="0" marR="0" lvl="0" indent="0" algn="l" rtl="0">
              <a:buSzPct val="25000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Ranjith M A	  -   	1000969864</a:t>
            </a:r>
          </a:p>
          <a:p>
            <a:pPr marL="0" marR="0" lvl="0" indent="0" algn="l" rtl="0">
              <a:buSzPct val="25000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Ather Mohammed	  -	1000993284</a:t>
            </a:r>
          </a:p>
          <a:p>
            <a:pPr marL="0" marR="0" lvl="0" indent="0" algn="l" rtl="0">
              <a:buSzPct val="25000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Bhavana Nandyala	  -	1000859140</a:t>
            </a:r>
          </a:p>
          <a:p>
            <a:endParaRPr lang="en-US" sz="18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8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5257" y="0"/>
            <a:ext cx="1981199" cy="19811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2099050" y="3082751"/>
            <a:ext cx="4945906" cy="69249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5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What tools do we use?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065371" y="1111220"/>
            <a:ext cx="1829055" cy="18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1019995" y="2956142"/>
            <a:ext cx="7251729" cy="69249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5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Tools that help us in development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348676" y="1490295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1440937" y="2280891"/>
            <a:ext cx="2126223" cy="900245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033389" y="3832567"/>
            <a:ext cx="1911301" cy="201887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304250" y="929266"/>
            <a:ext cx="7931209" cy="900245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Android Development Tools</a:t>
            </a:r>
          </a:p>
        </p:txBody>
      </p:sp>
      <p:sp>
        <p:nvSpPr>
          <p:cNvPr id="174" name="Shape 174"/>
          <p:cNvSpPr/>
          <p:nvPr/>
        </p:nvSpPr>
        <p:spPr>
          <a:xfrm>
            <a:off x="2222656" y="1829514"/>
            <a:ext cx="1647822" cy="530915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With AVD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2974074" y="2317549"/>
            <a:ext cx="3533896" cy="353389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2499318" y="1556791"/>
            <a:ext cx="4145366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Omega Server</a:t>
            </a:r>
          </a:p>
        </p:txBody>
      </p:sp>
      <p:sp>
        <p:nvSpPr>
          <p:cNvPr id="182" name="Shape 182"/>
          <p:cNvSpPr/>
          <p:nvPr/>
        </p:nvSpPr>
        <p:spPr>
          <a:xfrm>
            <a:off x="3064122" y="2967334"/>
            <a:ext cx="3015762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omega.uta.edu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995955" y="2671272"/>
            <a:ext cx="7130990" cy="692497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5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How does the device support us?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411759" y="2204864"/>
            <a:ext cx="4211686" cy="4211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3236633" y="620687"/>
            <a:ext cx="2342565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Camera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67543" y="233197"/>
            <a:ext cx="5143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5338935" y="4410732"/>
            <a:ext cx="3196883" cy="20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539552" y="548679"/>
            <a:ext cx="3550971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Compass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635674" y="188640"/>
            <a:ext cx="6502733" cy="650273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728957" y="1874081"/>
            <a:ext cx="3214687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228902" y="1626745"/>
            <a:ext cx="4275979" cy="900245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Accelerometer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1116037" y="3822016"/>
            <a:ext cx="2204291" cy="192324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build an interactive, new generation search assistant which helps us find people and places through the touch of a button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en-US"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257800" y="5638800"/>
            <a:ext cx="3124199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3574194" y="476672"/>
            <a:ext cx="1954381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Inputs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127686" y="1828800"/>
            <a:ext cx="2697845" cy="450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5473942" y="1828800"/>
            <a:ext cx="2690551" cy="452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85800" y="620785"/>
            <a:ext cx="3307366" cy="561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4888085" y="596343"/>
            <a:ext cx="3330228" cy="563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836712"/>
            <a:ext cx="9144000" cy="554461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3275856" y="-86617"/>
            <a:ext cx="219964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7620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 diagram</a:t>
            </a:r>
          </a:p>
        </p:txBody>
      </p:sp>
      <p:sp>
        <p:nvSpPr>
          <p:cNvPr id="246" name="Shape 246"/>
          <p:cNvSpPr/>
          <p:nvPr/>
        </p:nvSpPr>
        <p:spPr>
          <a:xfrm>
            <a:off x="990600" y="2133600"/>
            <a:ext cx="457200" cy="533399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247" name="Shape 247"/>
          <p:cNvCxnSpPr>
            <a:stCxn id="246" idx="4"/>
          </p:cNvCxnSpPr>
          <p:nvPr/>
        </p:nvCxnSpPr>
        <p:spPr>
          <a:xfrm>
            <a:off x="1219200" y="2666999"/>
            <a:ext cx="0" cy="19049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Shape 248"/>
          <p:cNvCxnSpPr/>
          <p:nvPr/>
        </p:nvCxnSpPr>
        <p:spPr>
          <a:xfrm>
            <a:off x="1219200" y="4267200"/>
            <a:ext cx="381000" cy="8381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Shape 249"/>
          <p:cNvCxnSpPr/>
          <p:nvPr/>
        </p:nvCxnSpPr>
        <p:spPr>
          <a:xfrm rot="10800000" flipH="1">
            <a:off x="381000" y="4267200"/>
            <a:ext cx="838199" cy="6095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/>
          <p:nvPr/>
        </p:nvSpPr>
        <p:spPr>
          <a:xfrm>
            <a:off x="2133600" y="2438400"/>
            <a:ext cx="1524000" cy="7620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 user</a:t>
            </a:r>
          </a:p>
        </p:txBody>
      </p:sp>
      <p:sp>
        <p:nvSpPr>
          <p:cNvPr id="251" name="Shape 251"/>
          <p:cNvSpPr/>
          <p:nvPr/>
        </p:nvSpPr>
        <p:spPr>
          <a:xfrm>
            <a:off x="6172200" y="2057400"/>
            <a:ext cx="1524000" cy="7620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building</a:t>
            </a:r>
          </a:p>
        </p:txBody>
      </p:sp>
      <p:sp>
        <p:nvSpPr>
          <p:cNvPr id="252" name="Shape 252"/>
          <p:cNvSpPr/>
          <p:nvPr/>
        </p:nvSpPr>
        <p:spPr>
          <a:xfrm>
            <a:off x="2209800" y="3581400"/>
            <a:ext cx="1524000" cy="7620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</a:p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</a:p>
        </p:txBody>
      </p:sp>
      <p:sp>
        <p:nvSpPr>
          <p:cNvPr id="253" name="Shape 253"/>
          <p:cNvSpPr/>
          <p:nvPr/>
        </p:nvSpPr>
        <p:spPr>
          <a:xfrm>
            <a:off x="6248400" y="3886200"/>
            <a:ext cx="1524000" cy="7620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friend</a:t>
            </a:r>
          </a:p>
        </p:txBody>
      </p:sp>
      <p:sp>
        <p:nvSpPr>
          <p:cNvPr id="254" name="Shape 254"/>
          <p:cNvSpPr/>
          <p:nvPr/>
        </p:nvSpPr>
        <p:spPr>
          <a:xfrm>
            <a:off x="3886200" y="2971800"/>
            <a:ext cx="1981199" cy="1066799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Verification</a:t>
            </a:r>
          </a:p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&lt;&lt;system&gt;&gt;</a:t>
            </a:r>
          </a:p>
        </p:txBody>
      </p:sp>
      <p:cxnSp>
        <p:nvCxnSpPr>
          <p:cNvPr id="255" name="Shape 255"/>
          <p:cNvCxnSpPr>
            <a:endCxn id="250" idx="2"/>
          </p:cNvCxnSpPr>
          <p:nvPr/>
        </p:nvCxnSpPr>
        <p:spPr>
          <a:xfrm rot="10800000" flipH="1">
            <a:off x="1143000" y="2819400"/>
            <a:ext cx="990599" cy="228600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Shape 256"/>
          <p:cNvCxnSpPr/>
          <p:nvPr/>
        </p:nvCxnSpPr>
        <p:spPr>
          <a:xfrm rot="10800000" flipH="1">
            <a:off x="1219200" y="3962399"/>
            <a:ext cx="990599" cy="228600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Shape 257"/>
          <p:cNvCxnSpPr/>
          <p:nvPr/>
        </p:nvCxnSpPr>
        <p:spPr>
          <a:xfrm rot="10800000" flipH="1">
            <a:off x="3657600" y="3809999"/>
            <a:ext cx="990599" cy="228600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276600" y="2895600"/>
            <a:ext cx="990599" cy="1523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Shape 259"/>
          <p:cNvCxnSpPr/>
          <p:nvPr/>
        </p:nvCxnSpPr>
        <p:spPr>
          <a:xfrm rot="10800000" flipH="1">
            <a:off x="5334000" y="2514600"/>
            <a:ext cx="1295400" cy="5333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Shape 260"/>
          <p:cNvCxnSpPr/>
          <p:nvPr/>
        </p:nvCxnSpPr>
        <p:spPr>
          <a:xfrm>
            <a:off x="5486400" y="3200400"/>
            <a:ext cx="1371599" cy="6857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Shape 261"/>
          <p:cNvCxnSpPr/>
          <p:nvPr/>
        </p:nvCxnSpPr>
        <p:spPr>
          <a:xfrm>
            <a:off x="838200" y="2362200"/>
            <a:ext cx="381000" cy="8381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Shape 262"/>
          <p:cNvCxnSpPr/>
          <p:nvPr/>
        </p:nvCxnSpPr>
        <p:spPr>
          <a:xfrm rot="10800000" flipH="1">
            <a:off x="1219200" y="2438400"/>
            <a:ext cx="838199" cy="6095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 diagram</a:t>
            </a:r>
          </a:p>
        </p:txBody>
      </p:sp>
      <p:sp>
        <p:nvSpPr>
          <p:cNvPr id="269" name="Shape 269"/>
          <p:cNvSpPr/>
          <p:nvPr/>
        </p:nvSpPr>
        <p:spPr>
          <a:xfrm>
            <a:off x="990600" y="2133600"/>
            <a:ext cx="457200" cy="533399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270" name="Shape 270"/>
          <p:cNvCxnSpPr>
            <a:stCxn id="269" idx="4"/>
          </p:cNvCxnSpPr>
          <p:nvPr/>
        </p:nvCxnSpPr>
        <p:spPr>
          <a:xfrm>
            <a:off x="1219200" y="2666999"/>
            <a:ext cx="0" cy="19049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Shape 271"/>
          <p:cNvCxnSpPr/>
          <p:nvPr/>
        </p:nvCxnSpPr>
        <p:spPr>
          <a:xfrm>
            <a:off x="1222663" y="4194464"/>
            <a:ext cx="381000" cy="8381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Shape 272"/>
          <p:cNvCxnSpPr/>
          <p:nvPr/>
        </p:nvCxnSpPr>
        <p:spPr>
          <a:xfrm rot="10800000" flipH="1">
            <a:off x="381000" y="4187535"/>
            <a:ext cx="838199" cy="6095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Shape 273"/>
          <p:cNvSpPr/>
          <p:nvPr/>
        </p:nvSpPr>
        <p:spPr>
          <a:xfrm>
            <a:off x="2133600" y="2438400"/>
            <a:ext cx="1524000" cy="7620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</a:p>
        </p:txBody>
      </p:sp>
      <p:sp>
        <p:nvSpPr>
          <p:cNvPr id="274" name="Shape 274"/>
          <p:cNvSpPr/>
          <p:nvPr/>
        </p:nvSpPr>
        <p:spPr>
          <a:xfrm>
            <a:off x="6172200" y="2057400"/>
            <a:ext cx="1524000" cy="7620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275" name="Shape 275"/>
          <p:cNvSpPr/>
          <p:nvPr/>
        </p:nvSpPr>
        <p:spPr>
          <a:xfrm>
            <a:off x="2209800" y="3581400"/>
            <a:ext cx="1524000" cy="7620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</a:p>
        </p:txBody>
      </p:sp>
      <p:sp>
        <p:nvSpPr>
          <p:cNvPr id="276" name="Shape 276"/>
          <p:cNvSpPr/>
          <p:nvPr/>
        </p:nvSpPr>
        <p:spPr>
          <a:xfrm>
            <a:off x="6248400" y="3886200"/>
            <a:ext cx="1524000" cy="7620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Friend</a:t>
            </a:r>
          </a:p>
        </p:txBody>
      </p:sp>
      <p:sp>
        <p:nvSpPr>
          <p:cNvPr id="277" name="Shape 277"/>
          <p:cNvSpPr/>
          <p:nvPr/>
        </p:nvSpPr>
        <p:spPr>
          <a:xfrm>
            <a:off x="3886200" y="2971800"/>
            <a:ext cx="2209799" cy="1219199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Gps/compass/</a:t>
            </a:r>
          </a:p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accelerometer</a:t>
            </a:r>
          </a:p>
        </p:txBody>
      </p:sp>
      <p:cxnSp>
        <p:nvCxnSpPr>
          <p:cNvPr id="278" name="Shape 278"/>
          <p:cNvCxnSpPr>
            <a:endCxn id="273" idx="2"/>
          </p:cNvCxnSpPr>
          <p:nvPr/>
        </p:nvCxnSpPr>
        <p:spPr>
          <a:xfrm rot="10800000" flipH="1">
            <a:off x="1143000" y="2819400"/>
            <a:ext cx="990599" cy="228600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Shape 279"/>
          <p:cNvCxnSpPr/>
          <p:nvPr/>
        </p:nvCxnSpPr>
        <p:spPr>
          <a:xfrm rot="10800000" flipH="1">
            <a:off x="1219200" y="3962399"/>
            <a:ext cx="990599" cy="228600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Shape 280"/>
          <p:cNvCxnSpPr/>
          <p:nvPr/>
        </p:nvCxnSpPr>
        <p:spPr>
          <a:xfrm rot="10800000" flipH="1">
            <a:off x="3657600" y="3809999"/>
            <a:ext cx="990599" cy="228600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Shape 281"/>
          <p:cNvCxnSpPr/>
          <p:nvPr/>
        </p:nvCxnSpPr>
        <p:spPr>
          <a:xfrm>
            <a:off x="3276600" y="2895600"/>
            <a:ext cx="990599" cy="381000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Shape 282"/>
          <p:cNvCxnSpPr/>
          <p:nvPr/>
        </p:nvCxnSpPr>
        <p:spPr>
          <a:xfrm rot="10800000" flipH="1">
            <a:off x="5334000" y="2514600"/>
            <a:ext cx="1295400" cy="5333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Shape 283"/>
          <p:cNvCxnSpPr/>
          <p:nvPr/>
        </p:nvCxnSpPr>
        <p:spPr>
          <a:xfrm>
            <a:off x="5486400" y="3200400"/>
            <a:ext cx="1371599" cy="6857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Shape 284"/>
          <p:cNvCxnSpPr/>
          <p:nvPr/>
        </p:nvCxnSpPr>
        <p:spPr>
          <a:xfrm>
            <a:off x="838200" y="2372591"/>
            <a:ext cx="381000" cy="8381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 rot="10800000" flipH="1">
            <a:off x="1219200" y="2590800"/>
            <a:ext cx="838199" cy="609599"/>
          </a:xfrm>
          <a:prstGeom prst="straightConnector1">
            <a:avLst/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123727" y="1177891"/>
            <a:ext cx="4238400" cy="568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2584465" y="0"/>
            <a:ext cx="321485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Flow Chart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457200" y="914400"/>
            <a:ext cx="7696199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RISKS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609600" y="2286000"/>
            <a:ext cx="8229600" cy="2831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Security.</a:t>
            </a:r>
          </a:p>
          <a:p>
            <a:endParaRPr lang="en-US"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can be more than one person using the same username or an imposter.</a:t>
            </a:r>
          </a:p>
          <a:p>
            <a:endParaRPr lang="en-US"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doesn’t provide accurate readings inside the building.</a:t>
            </a:r>
          </a:p>
          <a:p>
            <a:endParaRPr lang="en-US"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highly dependable on Global Positioning system (GPS).</a:t>
            </a:r>
          </a:p>
          <a:p>
            <a:endParaRPr lang="en-US"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1955418" y="687677"/>
            <a:ext cx="5233163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Risk Management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04801" y="2514600"/>
            <a:ext cx="8305799" cy="286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login page, where a student has to enter his/her credentials to use this app.</a:t>
            </a:r>
          </a:p>
          <a:p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order to address the multiple names issue, we will generate the passcode.</a:t>
            </a:r>
          </a:p>
          <a:p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advanced devices, sensors are more accurate; so the app will exactly point to the right person.</a:t>
            </a:r>
          </a:p>
          <a:p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iterative debugging the app can be brought close to perfection.</a:t>
            </a:r>
          </a:p>
          <a:p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36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COMPETITORS</a:t>
            </a:r>
          </a:p>
        </p:txBody>
      </p:sp>
      <p:pic>
        <p:nvPicPr>
          <p:cNvPr id="313" name="Shape 3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539552" y="2708919"/>
            <a:ext cx="3252061" cy="237810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725422" y="5487364"/>
            <a:ext cx="28803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Maps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4716016" y="2780927"/>
            <a:ext cx="380999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5796135" y="5518142"/>
            <a:ext cx="216024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AcrossAir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283967" y="2225176"/>
            <a:ext cx="4291126" cy="2200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971600" y="1340767"/>
            <a:ext cx="2646039" cy="396905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5422" y="5487364"/>
            <a:ext cx="28803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iLOCi2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4989371" y="4944155"/>
            <a:ext cx="288032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my Friends</a:t>
            </a:r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2771800" y="2060848"/>
            <a:ext cx="3384375" cy="33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2123727" y="548679"/>
            <a:ext cx="460851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Where am I?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6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</a:t>
            </a:r>
            <a:r>
              <a:rPr lang="en-US" sz="6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6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755575" y="2636911"/>
            <a:ext cx="7704855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students can explore!</a:t>
            </a:r>
          </a:p>
          <a:p>
            <a:pPr marL="342900" marR="0" lvl="0" indent="-342900" algn="l" rtl="0"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go global.</a:t>
            </a: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9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lvl="0" indent="0" algn="ctr" rtl="0">
              <a:spcBef>
                <a:spcPts val="192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9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1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PLANNED &amp; ACHIEVED</a:t>
            </a:r>
          </a:p>
        </p:txBody>
      </p:sp>
      <p:graphicFrame>
        <p:nvGraphicFramePr>
          <p:cNvPr id="345" name="Shape 345"/>
          <p:cNvGraphicFramePr/>
          <p:nvPr/>
        </p:nvGraphicFramePr>
        <p:xfrm>
          <a:off x="2212144" y="2116015"/>
          <a:ext cx="2546250" cy="2419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46250"/>
              </a:tblGrid>
              <a:tr h="2419650">
                <a:tc>
                  <a:txBody>
                    <a:bodyPr/>
                    <a:lstStyle/>
                    <a:p>
                      <a:endParaRPr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346" name="Shape 346"/>
          <p:cNvGraphicFramePr/>
          <p:nvPr/>
        </p:nvGraphicFramePr>
        <p:xfrm>
          <a:off x="1371600" y="2133600"/>
          <a:ext cx="2743200" cy="32766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200"/>
              </a:tblGrid>
              <a:tr h="3276600">
                <a:tc>
                  <a:txBody>
                    <a:bodyPr/>
                    <a:lstStyle/>
                    <a:p>
                      <a:pPr marL="0" lvl="0" algn="l" rtl="0">
                        <a:buSzPct val="25000"/>
                        <a:buNone/>
                      </a:pPr>
                      <a:r>
                        <a:rPr lang="en-US" baseline="0"/>
                        <a:t>
</a:t>
                      </a:r>
                    </a:p>
                    <a:p>
                      <a:endParaRPr lang="en-US" baseline="0"/>
                    </a:p>
                    <a:p>
                      <a:endParaRPr lang="en-US" baseline="0"/>
                    </a:p>
                    <a:p>
                      <a:pPr marL="0" lvl="0" algn="l" rtl="0">
                        <a:buSzPct val="25000"/>
                        <a:buNone/>
                      </a:pPr>
                      <a:r>
                        <a:rPr lang="en-US" baseline="0"/>
                        <a:t>      FACEBOOK ID</a:t>
                      </a:r>
                    </a:p>
                    <a:p>
                      <a:pPr marL="0" lvl="0" algn="l" rtl="0">
                        <a:buSzPct val="25000"/>
                        <a:buNone/>
                      </a:pPr>
                      <a:r>
                        <a:rPr lang="en-US" baseline="0"/>
                        <a:t>       PASSWORD</a:t>
                      </a:r>
                    </a:p>
                    <a:p>
                      <a:endParaRPr lang="en-US" baseline="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47" name="Shape 347"/>
          <p:cNvSpPr/>
          <p:nvPr/>
        </p:nvSpPr>
        <p:spPr>
          <a:xfrm>
            <a:off x="1524000" y="4191000"/>
            <a:ext cx="1981199" cy="609599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</a:t>
            </a:r>
          </a:p>
        </p:txBody>
      </p:sp>
      <p:sp>
        <p:nvSpPr>
          <p:cNvPr id="348" name="Shape 348"/>
          <p:cNvSpPr/>
          <p:nvPr/>
        </p:nvSpPr>
        <p:spPr>
          <a:xfrm>
            <a:off x="1600200" y="2362200"/>
            <a:ext cx="1981199" cy="609599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REGISTRATION </a:t>
            </a:r>
          </a:p>
        </p:txBody>
      </p:sp>
      <p:sp>
        <p:nvSpPr>
          <p:cNvPr id="349" name="Shape 349"/>
          <p:cNvSpPr/>
          <p:nvPr/>
        </p:nvSpPr>
        <p:spPr>
          <a:xfrm>
            <a:off x="5181600" y="2209800"/>
            <a:ext cx="2590800" cy="3200399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4114800" y="3352800"/>
            <a:ext cx="114300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5486400" y="2438400"/>
            <a:ext cx="1981199" cy="4572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
VERIFICATION</a:t>
            </a:r>
          </a:p>
          <a:p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5638800" y="3810000"/>
            <a:ext cx="1676399" cy="609599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</a:p>
        </p:txBody>
      </p:sp>
      <p:sp>
        <p:nvSpPr>
          <p:cNvPr id="353" name="Shape 353"/>
          <p:cNvSpPr/>
          <p:nvPr/>
        </p:nvSpPr>
        <p:spPr>
          <a:xfrm>
            <a:off x="4038600" y="4343400"/>
            <a:ext cx="1904999" cy="11430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INCORRECT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4114800" y="3429000"/>
            <a:ext cx="9905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PLANNED &amp; ACHIEVED</a:t>
            </a:r>
          </a:p>
        </p:txBody>
      </p:sp>
      <p:sp>
        <p:nvSpPr>
          <p:cNvPr id="361" name="Shape 361"/>
          <p:cNvSpPr/>
          <p:nvPr/>
        </p:nvSpPr>
        <p:spPr>
          <a:xfrm>
            <a:off x="533400" y="2057400"/>
            <a:ext cx="2362200" cy="1981199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762000" y="2133600"/>
            <a:ext cx="1981199" cy="4572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
VERIFICATION</a:t>
            </a:r>
          </a:p>
          <a:p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914400" y="3276600"/>
            <a:ext cx="1676399" cy="609599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</a:p>
        </p:txBody>
      </p:sp>
      <p:sp>
        <p:nvSpPr>
          <p:cNvPr id="364" name="Shape 364"/>
          <p:cNvSpPr/>
          <p:nvPr/>
        </p:nvSpPr>
        <p:spPr>
          <a:xfrm>
            <a:off x="2895600" y="2819400"/>
            <a:ext cx="990599" cy="3047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3886200" y="2057400"/>
            <a:ext cx="2438399" cy="1981199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4038600" y="2743200"/>
            <a:ext cx="1981199" cy="4572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
</a:t>
            </a:r>
            <a:r>
              <a:rPr lang="en-US" sz="1800" b="0" i="0" u="none" strike="noStrike" cap="none" baseline="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FIND BUILDING</a:t>
            </a:r>
          </a:p>
          <a:p>
            <a:endParaRPr lang="en-US" sz="1800" b="0" i="0" u="none" strike="noStrike" cap="none" baseline="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4038600" y="2209800"/>
            <a:ext cx="1981199" cy="4572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
FIND MY FRIEND</a:t>
            </a:r>
          </a:p>
          <a:p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4038600" y="4572000"/>
            <a:ext cx="2362200" cy="1981199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6400800" y="3352800"/>
            <a:ext cx="685799" cy="2133599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4267200" y="4876800"/>
            <a:ext cx="1981199" cy="4572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
</a:t>
            </a:r>
            <a:r>
              <a:rPr lang="en-US" sz="1800" b="0" i="0" u="none" strike="noStrike" cap="none" baseline="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</a:p>
          <a:p>
            <a:endParaRPr lang="en-US" sz="1800" b="0" i="0" u="none" strike="noStrike" cap="none" baseline="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4267200" y="5715000"/>
            <a:ext cx="1981199" cy="4572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
FROM</a:t>
            </a:r>
          </a:p>
          <a:p>
            <a:endParaRPr lang="en-US" sz="1800" b="0" i="0" u="none" strike="noStrike" cap="none" baseline="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6400800" y="5562600"/>
            <a:ext cx="1981199" cy="457200"/>
          </a:xfrm>
          <a:prstGeom prst="leftUpArrow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7772400" y="1676400"/>
            <a:ext cx="1066799" cy="38862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NH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buSzPct val="25000"/>
              <a:buNone/>
            </a:pPr>
            <a:r>
              <a:rPr lang="en-US" sz="1800" b="0" i="0" u="none" strike="noStrike" cap="none" baseline="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ERB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READING</a:t>
            </a: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371600" y="1371600"/>
            <a:ext cx="2646758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4953000" y="1371600"/>
            <a:ext cx="2666999" cy="474503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TUTORIALS	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tutorials from </a:t>
            </a:r>
            <a:r>
              <a:rPr lang="en-US" sz="3200" b="0" i="0" u="sng" strike="noStrike" cap="none" baseline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3200" b="0" i="0" u="sng" strike="noStrike" cap="none" baseline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http://thenewboston.org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3200" b="0" i="0" u="sng" strike="noStrike" cap="none" baseline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www.stackoverflow.com</a:t>
            </a:r>
            <a:r>
              <a:rPr lang="en-US" sz="32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algorithm for Finding the slope between  two points, and further finding the angle between two slopes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CHALLENGES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 connectivity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the angle between two slopes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of compass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with compass reading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 view 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Pointing an arrow towards the destination 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Shots</a:t>
            </a:r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878784" y="3071613"/>
            <a:ext cx="2236014" cy="378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3692017" y="1143000"/>
            <a:ext cx="1870582" cy="317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7064407" y="1143000"/>
            <a:ext cx="1927192" cy="324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175235" y="1219200"/>
            <a:ext cx="1932148" cy="32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5410200" y="3025894"/>
            <a:ext cx="2253543" cy="375590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</a:p>
        </p:txBody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
Accelerometer(X- Axis, Y- Axis, Z- Axis)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Orientation – Compass - Azimuth (Degree) 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- Latitude and Longitude</a:t>
            </a:r>
          </a:p>
          <a:p>
            <a:endParaRPr lang="en-US"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 INVOLVED IN RETRIEVING THE DATA FROM THE SENSORS</a:t>
            </a: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:-</a:t>
            </a:r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
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a Sensor Manager/ Location Manager.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 a Sensor Event listener/ Location listener for each of the above sensor types. 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 SensorEventListener ( 2 Methods)/ LocationListener class (4 Methods).</a:t>
            </a:r>
          </a:p>
          <a:p>
            <a:endParaRPr lang="en-US"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2483767" y="2132855"/>
            <a:ext cx="3600399" cy="2973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1187624" y="620687"/>
            <a:ext cx="7200799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Where's my friend?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609600" y="2743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9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2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28600" y="152400"/>
            <a:ext cx="25908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9098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PLANNED AND ACHIEVED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Geocoding using Google Maps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Accelerometer Integration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Implementation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through email id</a:t>
            </a:r>
          </a:p>
        </p:txBody>
      </p:sp>
      <p:sp>
        <p:nvSpPr>
          <p:cNvPr id="435" name="Shape 4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5867400" y="2855288"/>
            <a:ext cx="2476929" cy="221422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2819400" y="493047"/>
            <a:ext cx="3715183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GEOCODING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457200" y="1416376"/>
            <a:ext cx="8686800" cy="52892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Geocoding is the process of finding associated geographic coordinates from other geographic data.</a:t>
            </a:r>
          </a:p>
          <a:p>
            <a:pPr marL="457200" marR="0" lvl="0" indent="-457200" algn="l" rtl="0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API – Android.location</a:t>
            </a:r>
          </a:p>
          <a:p>
            <a:pPr marL="457200" marR="0" lvl="0" indent="-457200" algn="l" rtl="0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– Geocoder</a:t>
            </a: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GEOCODER CLASS</a:t>
            </a:r>
          </a:p>
          <a:p>
            <a:pPr marL="457200" marR="0" lvl="0" indent="-457200" algn="l" rtl="0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Constructor -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Geocoder(this, Locale.getDefault()); 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– </a:t>
            </a:r>
          </a:p>
          <a:p>
            <a:pPr marL="0" marR="0" lvl="0" indent="0" algn="l" rtl="0">
              <a:spcBef>
                <a:spcPts val="48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List&lt;Address&gt; addresses = geoCoder.getFromLocationName(address , 1);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 Method - Log.d("Latitude", ""+lat);</a:t>
            </a: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457200" y="1109592"/>
            <a:ext cx="8810405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if(sensor.getType() == Sensor.TYPE_ACCELEROMETER){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if(event.values[0] &gt; tx || event.values[0] &lt; -tx)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{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actx = -(event.values[0]);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accx = actx*snx + (width/2);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if(event.values[1] &gt; ty || event.values[1] &lt; -ty)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{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acty = (event.values[1]);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accy = acty*sny - 8*sny;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}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av.setY(accy);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The values from the accelerometer sensor are retrieved by using the event.values[] array.</a:t>
            </a:r>
          </a:p>
          <a:p>
            <a:pPr marL="0" marR="0" lvl="0" indent="0" algn="l" rtl="0"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x and y values are then used to provide animation to the directing point accordingly. </a:t>
            </a:r>
          </a:p>
        </p:txBody>
      </p:sp>
      <p:sp>
        <p:nvSpPr>
          <p:cNvPr id="449" name="Shape 449"/>
          <p:cNvSpPr/>
          <p:nvPr/>
        </p:nvSpPr>
        <p:spPr>
          <a:xfrm>
            <a:off x="2128348" y="152400"/>
            <a:ext cx="5097293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ACCELEROMETER</a:t>
            </a: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262387" y="979537"/>
            <a:ext cx="2634402" cy="27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5715000" y="381000"/>
            <a:ext cx="3200399" cy="5867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6019800" y="797554"/>
            <a:ext cx="2590800" cy="3276600"/>
          </a:xfrm>
          <a:prstGeom prst="verticalScroll">
            <a:avLst>
              <a:gd name="adj" fmla="val 12500"/>
            </a:avLst>
          </a:prstGeom>
          <a:solidFill>
            <a:schemeClr val="lt1"/>
          </a:solidFill>
          <a:ln w="25400" cap="flat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</a:t>
            </a:r>
          </a:p>
          <a:p>
            <a:pPr marL="0" marR="0" lvl="0" indent="0" algn="l" rtl="0"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$db_host  = "omega.uta.edu";</a:t>
            </a:r>
          </a:p>
          <a:p>
            <a:pPr marL="0" marR="0" lvl="0" indent="0" algn="l" rtl="0"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if(function_exists($_GET['method']))</a:t>
            </a:r>
          </a:p>
          <a:p>
            <a:pPr marL="0" marR="0" lvl="0" indent="0" algn="l" rtl="0"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{</a:t>
            </a:r>
          </a:p>
          <a:p>
            <a:pPr marL="0" marR="0" lvl="0" indent="0" algn="l" rtl="0"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$_GET['method']();</a:t>
            </a:r>
          </a:p>
          <a:p>
            <a:pPr marL="0" marR="0" lvl="0" indent="0" algn="l" rtl="0"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………………….</a:t>
            </a:r>
          </a:p>
          <a:p>
            <a:pPr marL="0" marR="0" lvl="0" indent="0" algn="l" rtl="0">
              <a:buSzPct val="25000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</a:p>
        </p:txBody>
      </p:sp>
      <p:sp>
        <p:nvSpPr>
          <p:cNvPr id="458" name="Shape 458"/>
          <p:cNvSpPr/>
          <p:nvPr/>
        </p:nvSpPr>
        <p:spPr>
          <a:xfrm>
            <a:off x="6324600" y="4953000"/>
            <a:ext cx="1981200" cy="1066800"/>
          </a:xfrm>
          <a:prstGeom prst="flowChartMagneticDisk">
            <a:avLst/>
          </a:prstGeom>
          <a:solidFill>
            <a:schemeClr val="accent2"/>
          </a:solidFill>
          <a:ln w="3810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Database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194595" y="693741"/>
            <a:ext cx="2223031" cy="361186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/>
          <p:nvPr/>
        </p:nvSpPr>
        <p:spPr>
          <a:xfrm>
            <a:off x="3429000" y="685800"/>
            <a:ext cx="2286000" cy="838199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4"/>
          </a:solidFill>
          <a:ln w="25400" cap="flat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61" name="Shape 461"/>
          <p:cNvSpPr/>
          <p:nvPr/>
        </p:nvSpPr>
        <p:spPr>
          <a:xfrm rot="10800000">
            <a:off x="3352799" y="2324100"/>
            <a:ext cx="2286000" cy="838199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4"/>
          </a:solidFill>
          <a:ln w="25400" cap="flat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6705600" y="4145264"/>
            <a:ext cx="457200" cy="731535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63" name="Shape 463"/>
          <p:cNvSpPr/>
          <p:nvPr/>
        </p:nvSpPr>
        <p:spPr>
          <a:xfrm rot="10800000">
            <a:off x="7353299" y="4145263"/>
            <a:ext cx="457200" cy="76963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5400" cap="flat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6036010" y="367473"/>
            <a:ext cx="265078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</p:txBody>
      </p:sp>
      <p:sp>
        <p:nvSpPr>
          <p:cNvPr id="465" name="Shape 465"/>
          <p:cNvSpPr/>
          <p:nvPr/>
        </p:nvSpPr>
        <p:spPr>
          <a:xfrm>
            <a:off x="92409" y="-4727"/>
            <a:ext cx="5714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SERVER IMPLEMENTATION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762000" y="4724400"/>
            <a:ext cx="4876799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 for server side script.</a:t>
            </a:r>
          </a:p>
          <a:p>
            <a:pPr marL="285750" marR="0" lvl="0" indent="-285750" algn="l" rt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central database stores user information.</a:t>
            </a:r>
          </a:p>
        </p:txBody>
      </p:sp>
      <p:sp>
        <p:nvSpPr>
          <p:cNvPr id="467" name="Shape 4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6400800" y="4114800"/>
            <a:ext cx="2438399" cy="2438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95335" y="185181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for users without Facebook account.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Code is sent to the email ID.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Code is then verified and a new account is created and stored in the central database.</a:t>
            </a:r>
          </a:p>
        </p:txBody>
      </p:sp>
      <p:sp>
        <p:nvSpPr>
          <p:cNvPr id="474" name="Shape 474"/>
          <p:cNvSpPr/>
          <p:nvPr/>
        </p:nvSpPr>
        <p:spPr>
          <a:xfrm>
            <a:off x="1117074" y="152400"/>
            <a:ext cx="7386124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E-MAIL AUTHENTICATION</a:t>
            </a:r>
          </a:p>
        </p:txBody>
      </p:sp>
      <p:sp>
        <p:nvSpPr>
          <p:cNvPr id="475" name="Shape 4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143000" y="-132491"/>
            <a:ext cx="8001000" cy="790489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152400" y="11429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issues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261746" y="253389"/>
            <a:ext cx="1857233" cy="200781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/>
        </p:nvSpPr>
        <p:spPr>
          <a:xfrm>
            <a:off x="562397" y="1400708"/>
            <a:ext cx="7627964" cy="5262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Geocoding might give irrelevant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coordinates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endParaRPr lang="en-US"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Handled through providing a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locale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Now the 	search is made relative to the person’s location.</a:t>
            </a: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Sensors is highly sensitive.</a:t>
            </a:r>
          </a:p>
          <a:p>
            <a:pPr marL="0" marR="0" lvl="0" indent="0" algn="l" rtl="0"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rtl="0"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Handled by assigning a threshold to change in 	values to affect the change in UI.</a:t>
            </a:r>
          </a:p>
          <a:p>
            <a:endParaRPr lang="en-US"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may not have a Facebook account.</a:t>
            </a:r>
          </a:p>
          <a:p>
            <a:pPr marL="0" marR="0" lvl="0" indent="0" algn="l" rtl="0"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rtl="0">
              <a:buSzPct val="25000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Handled by providing another method for 	authentication. i.e, though email IDs.</a:t>
            </a:r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609600" y="2743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9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3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28600" y="152400"/>
            <a:ext cx="25908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ITERATION-3 PLAN</a:t>
            </a:r>
          </a:p>
        </p:txBody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Implementing second part of the project i.e, Finding friends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the interface more stable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 to the problems</a:t>
            </a:r>
          </a:p>
        </p:txBody>
      </p:sp>
      <p:pic>
        <p:nvPicPr>
          <p:cNvPr id="114" name="Shape 1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3347864" y="285293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1691680" y="1673621"/>
            <a:ext cx="633670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reach a destination you need two parameters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PLANNED AND ACHIEVED</a:t>
            </a:r>
          </a:p>
        </p:txBody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457200" y="148889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 a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 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his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address. </a:t>
            </a:r>
            <a:endParaRPr lang="en-US" sz="32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397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Secure?</a:t>
            </a:r>
          </a:p>
          <a:p>
            <a:pPr marL="342900" marR="0" lvl="0" indent="-1397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Yes,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users can choose not</a:t>
            </a:r>
          </a:p>
          <a:p>
            <a:pPr marL="342900" marR="0" lvl="0" indent="-1397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share their location.</a:t>
            </a:r>
          </a:p>
        </p:txBody>
      </p:sp>
      <p:sp>
        <p:nvSpPr>
          <p:cNvPr id="511" name="Shape 5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8" r="-233" b="35919"/>
          <a:stretch/>
        </p:blipFill>
        <p:spPr>
          <a:xfrm>
            <a:off x="5661284" y="4112107"/>
            <a:ext cx="2732573" cy="229244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PREVIOUS </a:t>
            </a:r>
            <a:r>
              <a:rPr lang="en-US" sz="4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</a:t>
            </a: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SOLVED</a:t>
            </a:r>
          </a:p>
          <a:p>
            <a:endParaRPr lang="en-US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Don’t have an         account? Signup with any email ID.</a:t>
            </a:r>
          </a:p>
          <a:p>
            <a:pPr marL="203200" indent="0">
              <a:buNone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All screen sizes supported.</a:t>
            </a:r>
          </a:p>
          <a:p>
            <a:pPr marL="203200" indent="0">
              <a:buNone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Responsive, Light and Structured User Interface.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Eliminated bugs.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203200" indent="0">
              <a:buNone/>
            </a:pPr>
            <a:endParaRPr lang="en-US" sz="2800" dirty="0"/>
          </a:p>
          <a:p>
            <a:pPr marL="203200" indent="0">
              <a:buNone/>
            </a:pPr>
            <a:endParaRPr lang="en-US" sz="2800" dirty="0" smtClean="0"/>
          </a:p>
        </p:txBody>
      </p:sp>
      <p:pic>
        <p:nvPicPr>
          <p:cNvPr id="1026" name="Picture 2" descr="https://www.facebook.com/images/fb_icon_325x3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13" y="1417637"/>
            <a:ext cx="729199" cy="7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SCREENSHOT TRANSITION</a:t>
            </a:r>
          </a:p>
        </p:txBody>
      </p:sp>
      <p:sp>
        <p:nvSpPr>
          <p:cNvPr id="537" name="Shape 5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8" y="1483754"/>
            <a:ext cx="2329990" cy="3883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65" y="1164777"/>
            <a:ext cx="1487966" cy="247994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758883" y="1600999"/>
            <a:ext cx="1045482" cy="953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1159" y="10998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 Login</a:t>
            </a:r>
            <a:endParaRPr lang="en-US" sz="1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755" y="3185971"/>
            <a:ext cx="2157915" cy="3596525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rot="5400000">
            <a:off x="5991292" y="958655"/>
            <a:ext cx="1632926" cy="23847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53" y="4157344"/>
            <a:ext cx="1620393" cy="2700656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>
          <a:xfrm flipV="1">
            <a:off x="1304489" y="5433188"/>
            <a:ext cx="1485912" cy="12702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006" y="4157344"/>
            <a:ext cx="1620394" cy="2700656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576095" y="4890553"/>
            <a:ext cx="254556" cy="54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Bent Arrow 16"/>
          <p:cNvSpPr/>
          <p:nvPr/>
        </p:nvSpPr>
        <p:spPr>
          <a:xfrm>
            <a:off x="5782099" y="3296471"/>
            <a:ext cx="871411" cy="763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9" y="1207698"/>
            <a:ext cx="3058926" cy="5098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35" y="2746893"/>
            <a:ext cx="2135409" cy="35590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4958" y="241539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Find Buildings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02" y="1180382"/>
            <a:ext cx="3075316" cy="5125526"/>
          </a:xfrm>
          <a:prstGeom prst="rect">
            <a:avLst/>
          </a:prstGeom>
        </p:spPr>
      </p:pic>
      <p:sp>
        <p:nvSpPr>
          <p:cNvPr id="10" name="Bent Arrow 9"/>
          <p:cNvSpPr/>
          <p:nvPr/>
        </p:nvSpPr>
        <p:spPr>
          <a:xfrm>
            <a:off x="5007491" y="1837410"/>
            <a:ext cx="871411" cy="763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3336500" y="1873974"/>
            <a:ext cx="836355" cy="763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33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4958" y="24153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Find Friends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6" y="1193141"/>
            <a:ext cx="3007168" cy="5011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00" y="1173192"/>
            <a:ext cx="3019137" cy="5031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98" y="2464458"/>
            <a:ext cx="2244378" cy="3740630"/>
          </a:xfrm>
          <a:prstGeom prst="rect">
            <a:avLst/>
          </a:prstGeom>
        </p:spPr>
      </p:pic>
      <p:sp>
        <p:nvSpPr>
          <p:cNvPr id="9" name="Bent Arrow 8"/>
          <p:cNvSpPr/>
          <p:nvPr/>
        </p:nvSpPr>
        <p:spPr>
          <a:xfrm>
            <a:off x="4943694" y="1628103"/>
            <a:ext cx="871411" cy="7632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5400000">
            <a:off x="3317479" y="1619890"/>
            <a:ext cx="763227" cy="7796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80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0" y="0"/>
            <a:ext cx="8625899" cy="1126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CODE	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1800" y="971952"/>
            <a:ext cx="657909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if (</a:t>
            </a:r>
            <a:r>
              <a:rPr lang="en-US" sz="100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sensor.getType</a:t>
            </a: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() == </a:t>
            </a:r>
            <a:r>
              <a:rPr lang="en-US" sz="100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Sensor.TYPE_ORIENTATION</a:t>
            </a: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     	//calculate arrow direction based on compass readings</a:t>
            </a:r>
            <a:endParaRPr lang="en-US" sz="1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     	if(</a:t>
            </a:r>
            <a:r>
              <a:rPr lang="en-US" sz="100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st_look</a:t>
            </a: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&gt; 360)</a:t>
            </a:r>
            <a:endParaRPr lang="en-US" sz="1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     		//Arrow directions</a:t>
            </a:r>
            <a:endParaRPr lang="en-US" sz="1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     	if(</a:t>
            </a:r>
            <a:r>
              <a:rPr lang="en-US" sz="100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st_look</a:t>
            </a: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&lt; 45 &amp;&amp; </a:t>
            </a:r>
            <a:r>
              <a:rPr lang="en-US" sz="100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st_look</a:t>
            </a: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&gt; -45 &amp;&amp; </a:t>
            </a:r>
            <a:r>
              <a:rPr lang="en-US" sz="100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acty</a:t>
            </a: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&gt; </a:t>
            </a:r>
            <a:r>
              <a:rPr lang="en-US" sz="100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treshold</a:t>
            </a: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){</a:t>
            </a:r>
            <a:endParaRPr lang="en-US" sz="1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     		//Switch to pointer mode	         		</a:t>
            </a:r>
            <a:endParaRPr lang="en-US" sz="1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     	}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0" y="1536888"/>
            <a:ext cx="7300175" cy="5184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1)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Sensor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management and </a:t>
            </a:r>
            <a:r>
              <a:rPr lang="en-US" sz="1600" b="1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Calcuations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public void 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onSensorChanged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SensorEvent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event) {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Sensor 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sensor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= 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event.sensor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;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// pointer movement 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treshold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 //benchmark   Nexus 4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 //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sensiitivity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  if(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sensor.getType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() == 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Sensor.TYPE_ACCELEROMETER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){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	        if(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event.values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[0] &gt; 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tx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|| 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event.values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[0] &lt; -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tx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){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	        	 //point movement distance calculation		         			</a:t>
            </a:r>
            <a:r>
              <a:rPr lang="en-US" sz="1050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	         }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	        if(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event.values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[1] &gt; ty || 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event.values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[1] &lt; -ty){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	        	 //point movement distance calculation			        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     	</a:t>
            </a:r>
            <a:r>
              <a:rPr lang="en-US" sz="1050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}</a:t>
            </a:r>
            <a:endParaRPr lang="en-US" sz="1050" dirty="0" smtClean="0">
              <a:latin typeface="Calibri" panose="020F050202020403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050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 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av.setY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050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accy</a:t>
            </a: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); 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     }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sz="1050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    	</a:t>
            </a:r>
            <a:r>
              <a:rPr lang="en-US" sz="1050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US" sz="105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CODE	 CONTINUED..</a:t>
            </a:r>
          </a:p>
          <a:p>
            <a:endParaRPr lang="en-US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883" y="1830722"/>
            <a:ext cx="8706117" cy="2972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2)     Relative element drawing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indent="-1600200">
              <a:lnSpc>
                <a:spcPct val="115000"/>
              </a:lnSpc>
              <a:spcAft>
                <a:spcPts val="1000"/>
              </a:spcAft>
              <a:tabLst>
                <a:tab pos="914400" algn="l"/>
              </a:tabLs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protected void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onDraw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(Canvas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canvas){</a:t>
            </a:r>
          </a:p>
          <a:p>
            <a:pPr marL="1600200" indent="-1600200">
              <a:lnSpc>
                <a:spcPct val="115000"/>
              </a:lnSpc>
              <a:spcAft>
                <a:spcPts val="1000"/>
              </a:spcAft>
              <a:tabLst>
                <a:tab pos="914400" algn="l"/>
              </a:tabLst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	     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//w being width and h being height. Construct a </a:t>
            </a:r>
            <a:r>
              <a:rPr lang="en-US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symetric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arrow</a:t>
            </a:r>
          </a:p>
          <a:p>
            <a:pPr marL="1600200" indent="-1600200">
              <a:lnSpc>
                <a:spcPct val="115000"/>
              </a:lnSpc>
              <a:spcAft>
                <a:spcPts val="1000"/>
              </a:spcAft>
              <a:tabLst>
                <a:tab pos="914400" algn="l"/>
              </a:tabLs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		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   </a:t>
            </a:r>
            <a:r>
              <a:rPr lang="en-US" dirty="0" err="1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canvas.drawLine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(w/2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(h/3), w/2, (h/2 - w/2), </a:t>
            </a:r>
            <a:r>
              <a:rPr lang="en-US" dirty="0" err="1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stickPaint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indent="-1600200">
              <a:lnSpc>
                <a:spcPct val="115000"/>
              </a:lnSpc>
              <a:spcAft>
                <a:spcPts val="1000"/>
              </a:spcAft>
              <a:tabLst>
                <a:tab pos="914400" algn="l"/>
              </a:tabLs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			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canvas.drawLine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((w/2 - w/8), ((h/2 - w/2) + w/8), w/2,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h/2 - w/2),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headPaint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indent="-1600200">
              <a:lnSpc>
                <a:spcPct val="115000"/>
              </a:lnSpc>
              <a:spcAft>
                <a:spcPts val="1000"/>
              </a:spcAft>
              <a:tabLst>
                <a:tab pos="914400" algn="l"/>
              </a:tabLs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			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canvas.drawLine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((w/2 + w/8), ((h/2 - w/2) + w/8), w/2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, (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h/2 - w/2),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headPaint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 indent="-1600200">
              <a:lnSpc>
                <a:spcPct val="115000"/>
              </a:lnSpc>
              <a:spcAft>
                <a:spcPts val="1000"/>
              </a:spcAft>
              <a:tabLst>
                <a:tab pos="914400" algn="l"/>
              </a:tabLs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		}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556270" y="22859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ISSUES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424261" y="1859360"/>
            <a:ext cx="8493617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application fails if the 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 supported by a device </a:t>
            </a:r>
            <a:r>
              <a:rPr lang="en-US" sz="3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very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low.</a:t>
            </a:r>
          </a:p>
          <a:p>
            <a:pPr marL="457200" marR="0" lvl="0" indent="-4318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not implementing  push notification because the overhead increases</a:t>
            </a:r>
          </a:p>
          <a:p>
            <a:pPr marL="457200" marR="0" lvl="0" indent="-4318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 authentication can be done only by the developer as of now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For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 to use this app has to be deployed in the market.</a:t>
            </a:r>
          </a:p>
        </p:txBody>
      </p:sp>
      <p:sp>
        <p:nvSpPr>
          <p:cNvPr id="563" name="Shape 5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564" name="Shape 56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7663820" y="-2"/>
            <a:ext cx="1480200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98120" y="-2"/>
            <a:ext cx="1480200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Tutorials</a:t>
            </a:r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tutorials from </a:t>
            </a:r>
            <a:r>
              <a:rPr lang="en-US" sz="3200" b="0" i="0" u="sng" strike="noStrike" cap="none" baseline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3200" b="0" i="0" u="sng" strike="noStrike" cap="none" baseline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http://thenewboston.org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 </a:t>
            </a:r>
            <a:r>
              <a:rPr lang="en-US" sz="3200" b="0" i="0" u="sng" strike="noStrike" cap="none" baseline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www.stackoverflow.com</a:t>
            </a:r>
            <a:r>
              <a:rPr lang="en-US" sz="3200" b="0" i="0" u="none" strike="noStrike" cap="none" baseline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</a:t>
            </a:r>
          </a:p>
          <a:p>
            <a:endParaRPr lang="en-US" sz="3200" b="0" i="0" u="none" strike="noStrike" cap="none" baseline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34591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9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</a:p>
        </p:txBody>
      </p:sp>
      <p:sp>
        <p:nvSpPr>
          <p:cNvPr id="578" name="Shape 5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Direction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331640" y="1745628"/>
            <a:ext cx="7494102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know where you are and to proceed to your destination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733800" y="2743200"/>
            <a:ext cx="2239279" cy="2172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</a:p>
        </p:txBody>
      </p:sp>
      <p:pic>
        <p:nvPicPr>
          <p:cNvPr id="131" name="Shape 1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/>
        </p:blipFill>
        <p:spPr>
          <a:xfrm>
            <a:off x="1619671" y="3068959"/>
            <a:ext cx="6192687" cy="288989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23528" y="1772816"/>
            <a:ext cx="879916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learning the direction, how far should  you travel in that particular direction?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3347864" y="1484783"/>
            <a:ext cx="5609227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Will use “FindMe”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953323"/>
            <a:ext cx="3906829" cy="537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836712"/>
            <a:ext cx="9144000" cy="554461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276080" y="-86617"/>
            <a:ext cx="859184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Now this is just what I want!!!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706</Words>
  <Application>Microsoft Office PowerPoint</Application>
  <PresentationFormat>On-screen Show (4:3)</PresentationFormat>
  <Paragraphs>299</Paragraphs>
  <Slides>59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Times New Roman</vt:lpstr>
      <vt:lpstr>Wingdings</vt:lpstr>
      <vt:lpstr>Office Theme</vt:lpstr>
      <vt:lpstr>PowerPoint Presentation</vt:lpstr>
      <vt:lpstr>Vision</vt:lpstr>
      <vt:lpstr>PowerPoint Presentation</vt:lpstr>
      <vt:lpstr>PowerPoint Presentation</vt:lpstr>
      <vt:lpstr>Solutions to the problems</vt:lpstr>
      <vt:lpstr>Direction</vt:lpstr>
      <vt:lpstr>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</vt:lpstr>
      <vt:lpstr>Use case diagram</vt:lpstr>
      <vt:lpstr>PowerPoint Presentation</vt:lpstr>
      <vt:lpstr>PowerPoint Presentation</vt:lpstr>
      <vt:lpstr>PowerPoint Presentation</vt:lpstr>
      <vt:lpstr>COMPETITORS</vt:lpstr>
      <vt:lpstr>PowerPoint Presentation</vt:lpstr>
      <vt:lpstr>FUTURE SCOPE</vt:lpstr>
      <vt:lpstr>PowerPoint Presentation</vt:lpstr>
      <vt:lpstr>PLANNED &amp; ACHIEVED</vt:lpstr>
      <vt:lpstr>PLANNED &amp; ACHIEVED</vt:lpstr>
      <vt:lpstr>SENSOR READING</vt:lpstr>
      <vt:lpstr>TUTORIALS </vt:lpstr>
      <vt:lpstr>TECHNICAL CHALLENGES</vt:lpstr>
      <vt:lpstr>Screen Shots</vt:lpstr>
      <vt:lpstr>SENSORS</vt:lpstr>
      <vt:lpstr>STEPS INVOLVED IN RETRIEVING THE DATA FROM THE SENSORS:-</vt:lpstr>
      <vt:lpstr>ITERATION 2</vt:lpstr>
      <vt:lpstr>PLANNED AND ACHIEVED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issues</vt:lpstr>
      <vt:lpstr>ITERATION 3</vt:lpstr>
      <vt:lpstr> ITERATION-3 PLAN</vt:lpstr>
      <vt:lpstr>PLANNED AND ACHIEVED</vt:lpstr>
      <vt:lpstr> PREVIOUS PROBLEMS SOLVED </vt:lpstr>
      <vt:lpstr>SCREENSHOT TRANSITION</vt:lpstr>
      <vt:lpstr>PowerPoint Presentation</vt:lpstr>
      <vt:lpstr>PowerPoint Presentation</vt:lpstr>
      <vt:lpstr>PowerPoint Presentation</vt:lpstr>
      <vt:lpstr>COMPLEX CODE  CONTINUED.. </vt:lpstr>
      <vt:lpstr>TECHNICAL ISSUES</vt:lpstr>
      <vt:lpstr>Tutorials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chiranthan</dc:creator>
  <cp:lastModifiedBy>chiranthan M.R</cp:lastModifiedBy>
  <cp:revision>68</cp:revision>
  <dcterms:modified xsi:type="dcterms:W3CDTF">2014-04-14T12:46:07Z</dcterms:modified>
</cp:coreProperties>
</file>